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3300"/>
    <a:srgbClr val="0000FF"/>
    <a:srgbClr val="66FFFF"/>
    <a:srgbClr val="FFFFCC"/>
    <a:srgbClr val="00FFFF"/>
    <a:srgbClr val="FFFFFF"/>
    <a:srgbClr val="00FF00"/>
    <a:srgbClr val="D0FBFE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6374" autoAdjust="0"/>
  </p:normalViewPr>
  <p:slideViewPr>
    <p:cSldViewPr snapToGrid="0" showGuides="1">
      <p:cViewPr varScale="1">
        <p:scale>
          <a:sx n="75" d="100"/>
          <a:sy n="75" d="100"/>
        </p:scale>
        <p:origin x="27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0814C-9558-465E-BCCB-E430A5040B63}" type="datetimeFigureOut">
              <a:rPr lang="en-SG" smtClean="0"/>
              <a:t>25/08/2023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E3930-F734-4BF4-8174-CB8A2A9A6C3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7068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32AD0-1649-4758-BE17-871DD3C9E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42FB9-A715-4A1D-BB44-15B745330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5D45E-FA0B-4379-BD8A-D8BC5F5EE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A851-A3D0-4197-9138-5E82018FFC45}" type="datetime1">
              <a:rPr lang="en-SG" smtClean="0"/>
              <a:t>25/08/2023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0E9D9-08A2-475A-A87B-F7F5BAAA7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E750D-F09B-4BBC-893E-D18B01C3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3385-564D-49A0-A335-E69578D6822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0001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B3D9B-037A-4657-BC6E-208599584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8524A6-4751-4AEB-8CF0-C09C0C73C4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83E05-B420-41FC-B7B9-432D52D88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0A46-7ADC-4987-B54A-949DB4DEBBAA}" type="datetime1">
              <a:rPr lang="en-SG" smtClean="0"/>
              <a:t>25/08/2023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136CE-9B95-4BC6-ABB7-625BB9247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4F7C4-9E8D-45AC-94FA-B1F376E81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3385-564D-49A0-A335-E69578D6822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1104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36A62E-877A-4064-B755-25D44078AB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77F0F2-00B7-401C-AF92-E754327E7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CBC5C-F989-4F49-8487-2D3D58046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CC6C-C191-43E6-ABE3-F03834BA25EB}" type="datetime1">
              <a:rPr lang="en-SG" smtClean="0"/>
              <a:t>25/08/2023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C5D91-33A1-450F-B6CB-5A201A82F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E361F-58F1-406A-9DAD-48D465DCD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3385-564D-49A0-A335-E69578D6822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4414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17809-F817-4F44-9EEF-4BC3989AF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2B24B-2BEE-4C35-8052-9C6551D84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D8E17-28DB-4D34-8B3A-A99D33C77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573C-5688-4408-BF2D-324D85323C55}" type="datetime1">
              <a:rPr lang="en-SG" smtClean="0"/>
              <a:t>25/08/2023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FCE1D-E1BF-46FB-BED8-C488022C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A37C2-D7C4-49A2-B6B3-A1F335D5E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3385-564D-49A0-A335-E69578D6822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25032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0A1E1-35CF-4D79-9558-32A199637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65CA1-FBF2-4566-AD0E-3D34BFFAF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83056-FAA7-4301-BCB5-054F1F334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8821-8125-4226-A7EB-F4F6781E77E8}" type="datetime1">
              <a:rPr lang="en-SG" smtClean="0"/>
              <a:t>25/08/2023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B50D3-1E12-4534-BD84-4C7439BE8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FA274-3B55-41A7-AEBC-0BC447651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3385-564D-49A0-A335-E69578D6822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5537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359ED-FC51-45DC-B2A0-ACFAA450F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6333D-A8C9-4483-AB48-0E6793564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6A621D-1518-4F9B-949C-7D9F33C1A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5C2047-60CD-4CBF-901D-BAF0AF0D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5067-2510-4E1D-8895-FDBCB3B703A1}" type="datetime1">
              <a:rPr lang="en-SG" smtClean="0"/>
              <a:t>25/08/2023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EB0AA8-70B8-4BEC-B645-8775B50BB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ABB935-5280-42BD-8240-06538D0F2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3385-564D-49A0-A335-E69578D6822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1481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76CA1-25B8-450A-9BE4-47F75FB56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FF4864-AEDD-4B21-A507-22A906344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8D1438-A25B-43E3-93A2-482511BD0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393F7D-D7F8-4A41-9E71-787454E351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1E967A-7926-4C40-BFC9-A192CD3761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1A1864-BBCB-432C-8459-02B1B0E27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5065-C694-46B3-AF77-148CF3308941}" type="datetime1">
              <a:rPr lang="en-SG" smtClean="0"/>
              <a:t>25/08/2023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B1B85D-E2B2-4BCE-BFF9-628E8A60B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41B926-2B11-4F75-8DF2-646CC38C8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3385-564D-49A0-A335-E69578D6822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06837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B100-63AB-4BB8-9CBC-DEA499D66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D43252-D463-4E06-909A-11D1FD4B8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BB63-C435-4825-9219-78C3C6A990D1}" type="datetime1">
              <a:rPr lang="en-SG" smtClean="0"/>
              <a:t>25/08/2023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51A53D-07FA-4E6C-8ACF-BCBF43818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C91CEB-DB46-4CDC-9265-D7DE3FD17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3385-564D-49A0-A335-E69578D6822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1937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1CEBA7-B340-4DB8-86B2-6D87B7659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B717-3680-4C39-A7EE-6C322E1CB881}" type="datetime1">
              <a:rPr lang="en-SG" smtClean="0"/>
              <a:t>25/08/2023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E218E3-6FCC-45F0-903D-6D3B816D6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10E34A-C857-4531-8611-042817021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4854" y="6356350"/>
            <a:ext cx="2743200" cy="365125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fld id="{E20C3385-564D-49A0-A335-E69578D68220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172424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46FBB-1D3F-454E-A85C-0A4E27865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31BBE-5641-4DB8-B687-921BBE564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07A6A-7256-4122-BEC0-C6B7F76F0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2FFB1-7215-441A-8FE7-B54F1AFF5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6E209-232C-4A57-926B-E02E72BD594A}" type="datetime1">
              <a:rPr lang="en-SG" smtClean="0"/>
              <a:t>25/08/2023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558D2-6549-49A1-85FE-396C73B51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1594E7-7B7E-443C-958F-0554575C2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3385-564D-49A0-A335-E69578D6822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5886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69BB8-BA38-4D63-9136-D56D91FEF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4F52F1-5122-4265-9A7E-281077F5CC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F29855-3FA7-4325-A193-A7FA114C4E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5A1F2-9A4B-4CE4-903C-1E1F6CEDF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41DE-CE6A-441E-A5E0-DC6DD26804FA}" type="datetime1">
              <a:rPr lang="en-SG" smtClean="0"/>
              <a:t>25/08/2023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FE21C-5602-4A08-939D-40495BE8A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8F75A-6E41-4CBA-B185-911ADF36A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3385-564D-49A0-A335-E69578D6822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8847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B72F29-A657-421A-BCB8-FD694F654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BE5FB-9FE1-4AF0-B627-0BE3AA213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23727-DBFD-4809-B5DB-B2BF5891E8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FAD11-3B50-4106-B51E-AF235EE461A7}" type="datetime1">
              <a:rPr lang="en-SG" smtClean="0"/>
              <a:t>25/08/2023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448F3-11DB-4EA7-B59E-8CC908E050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B647E-4797-4FD6-A27F-151C49439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C3385-564D-49A0-A335-E69578D6822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0529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D52E8C-498A-47C8-9B72-1A5D527BF87E}"/>
              </a:ext>
            </a:extLst>
          </p:cNvPr>
          <p:cNvSpPr txBox="1"/>
          <p:nvPr/>
        </p:nvSpPr>
        <p:spPr>
          <a:xfrm>
            <a:off x="-1432" y="552296"/>
            <a:ext cx="12192000" cy="7109639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SG" sz="2400" b="1" dirty="0">
                <a:solidFill>
                  <a:srgbClr val="FF0000"/>
                </a:solidFill>
              </a:rPr>
              <a:t>The Coach or Coach-cum-Steer (“The Coach”) are advised to have the Recreational Instructor/Trainer (minimum) or Dragon Boat Technical Coach Level 1 or 2 certificate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400" b="1" dirty="0">
                <a:solidFill>
                  <a:srgbClr val="FF0000"/>
                </a:solidFill>
              </a:rPr>
              <a:t>For DOP or coaching of trainee Steers, the Coach or Coach-cum-Steer (“The Coach”) are required to hold either the Recreational Instructor/Trainer (minimum) or Dragon Boat Technical Coach Level 1 or 2 certificate. </a:t>
            </a:r>
          </a:p>
          <a:p>
            <a:pPr marL="342900" lvl="0" indent="-342900">
              <a:buFont typeface="+mj-lt"/>
              <a:buAutoNum type="arabicParenR"/>
            </a:pPr>
            <a:r>
              <a:rPr lang="en-SG" sz="2400" dirty="0">
                <a:effectLst/>
                <a:ea typeface="Times New Roman" panose="02020603050405020304" pitchFamily="18" charset="0"/>
              </a:rPr>
              <a:t>The Coach must have complete situational awareness at all times</a:t>
            </a:r>
          </a:p>
          <a:p>
            <a:pPr marL="342900" indent="-342900">
              <a:buFont typeface="+mj-lt"/>
              <a:buAutoNum type="arabicParenR"/>
            </a:pPr>
            <a:r>
              <a:rPr lang="en-SG" sz="2400" dirty="0">
                <a:effectLst/>
                <a:ea typeface="Times New Roman" panose="02020603050405020304" pitchFamily="18" charset="0"/>
              </a:rPr>
              <a:t>The Coach </a:t>
            </a:r>
            <a:r>
              <a:rPr lang="en-SG" sz="2400" u="sng" dirty="0">
                <a:effectLst/>
                <a:ea typeface="Times New Roman" panose="02020603050405020304" pitchFamily="18" charset="0"/>
              </a:rPr>
              <a:t>cannot be paddling </a:t>
            </a:r>
            <a:r>
              <a:rPr lang="en-SG" sz="2400" dirty="0">
                <a:effectLst/>
                <a:ea typeface="Times New Roman" panose="02020603050405020304" pitchFamily="18" charset="0"/>
              </a:rPr>
              <a:t>while he/she is coaching a trainee Steer. </a:t>
            </a:r>
          </a:p>
          <a:p>
            <a:pPr marL="342900" indent="-342900">
              <a:buFont typeface="+mj-lt"/>
              <a:buAutoNum type="arabicParenR"/>
            </a:pPr>
            <a:r>
              <a:rPr lang="en-SG" sz="2400" dirty="0">
                <a:ea typeface="Times New Roman" panose="02020603050405020304" pitchFamily="18" charset="0"/>
              </a:rPr>
              <a:t>When coaching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a trainee Steer, </a:t>
            </a:r>
            <a:r>
              <a:rPr lang="en-US" sz="2400" dirty="0">
                <a:ea typeface="Times New Roman" panose="02020603050405020304" pitchFamily="18" charset="0"/>
              </a:rPr>
              <a:t>the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Coach has to be at</a:t>
            </a:r>
          </a:p>
          <a:p>
            <a:r>
              <a:rPr lang="en-US" sz="2400" dirty="0">
                <a:ea typeface="Times New Roman" panose="02020603050405020304" pitchFamily="18" charset="0"/>
              </a:rPr>
              <a:t>   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the bow or at the rear. The Coach has to exercise his/</a:t>
            </a:r>
          </a:p>
          <a:p>
            <a:r>
              <a:rPr lang="en-US" sz="2400" dirty="0">
                <a:ea typeface="Times New Roman" panose="02020603050405020304" pitchFamily="18" charset="0"/>
              </a:rPr>
              <a:t>    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her judgement on the confidence of the trainee Steer </a:t>
            </a:r>
          </a:p>
          <a:p>
            <a:r>
              <a:rPr lang="en-US" sz="2400" dirty="0">
                <a:ea typeface="Times New Roman" panose="02020603050405020304" pitchFamily="18" charset="0"/>
              </a:rPr>
              <a:t>    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to decide whether to be at the bow or rear.</a:t>
            </a:r>
            <a:endParaRPr lang="en-SG" sz="2400" dirty="0">
              <a:effectLst/>
              <a:ea typeface="Times New Roman" panose="02020603050405020304" pitchFamily="18" charset="0"/>
            </a:endParaRPr>
          </a:p>
          <a:p>
            <a:r>
              <a:rPr lang="en-SG" sz="2400" dirty="0">
                <a:effectLst/>
                <a:ea typeface="Times New Roman" panose="02020603050405020304" pitchFamily="18" charset="0"/>
              </a:rPr>
              <a:t>6)  The Coach must always maintain awareness of the </a:t>
            </a:r>
          </a:p>
          <a:p>
            <a:r>
              <a:rPr lang="en-SG" sz="2400" dirty="0">
                <a:ea typeface="Times New Roman" panose="02020603050405020304" pitchFamily="18" charset="0"/>
              </a:rPr>
              <a:t>      </a:t>
            </a:r>
            <a:r>
              <a:rPr lang="en-SG" sz="2400" dirty="0">
                <a:effectLst/>
                <a:ea typeface="Times New Roman" panose="02020603050405020304" pitchFamily="18" charset="0"/>
              </a:rPr>
              <a:t>Lightning Warning System (LWS) beacons.</a:t>
            </a:r>
          </a:p>
          <a:p>
            <a:r>
              <a:rPr lang="en-SG" sz="2400" dirty="0">
                <a:ea typeface="Times New Roman" panose="02020603050405020304" pitchFamily="18" charset="0"/>
              </a:rPr>
              <a:t>7</a:t>
            </a:r>
            <a:r>
              <a:rPr lang="en-SG" sz="2400" dirty="0">
                <a:effectLst/>
                <a:ea typeface="Times New Roman" panose="02020603050405020304" pitchFamily="18" charset="0"/>
              </a:rPr>
              <a:t>)  The Coach is required to bring their smart phones </a:t>
            </a:r>
          </a:p>
          <a:p>
            <a:r>
              <a:rPr lang="en-SG" sz="2400" dirty="0">
                <a:ea typeface="Times New Roman" panose="02020603050405020304" pitchFamily="18" charset="0"/>
              </a:rPr>
              <a:t>      </a:t>
            </a:r>
            <a:r>
              <a:rPr lang="en-SG" sz="2400" dirty="0">
                <a:effectLst/>
                <a:ea typeface="Times New Roman" panose="02020603050405020304" pitchFamily="18" charset="0"/>
              </a:rPr>
              <a:t>along </a:t>
            </a:r>
            <a:r>
              <a:rPr lang="en-SG" sz="2400" dirty="0">
                <a:ea typeface="Times New Roman" panose="02020603050405020304" pitchFamily="18" charset="0"/>
              </a:rPr>
              <a:t>t</a:t>
            </a:r>
            <a:r>
              <a:rPr lang="en-SG" sz="2400" dirty="0">
                <a:effectLst/>
                <a:ea typeface="Times New Roman" panose="02020603050405020304" pitchFamily="18" charset="0"/>
              </a:rPr>
              <a:t>o monitor the weather conditions on the </a:t>
            </a:r>
          </a:p>
          <a:p>
            <a:r>
              <a:rPr lang="en-SG" sz="2400" dirty="0">
                <a:ea typeface="Times New Roman" panose="02020603050405020304" pitchFamily="18" charset="0"/>
              </a:rPr>
              <a:t>      </a:t>
            </a:r>
            <a:r>
              <a:rPr lang="en-SG" sz="2400" dirty="0" err="1">
                <a:effectLst/>
                <a:ea typeface="Times New Roman" panose="02020603050405020304" pitchFamily="18" charset="0"/>
              </a:rPr>
              <a:t>MyENV</a:t>
            </a:r>
            <a:r>
              <a:rPr lang="en-SG" sz="2400" dirty="0">
                <a:effectLst/>
                <a:ea typeface="Times New Roman" panose="02020603050405020304" pitchFamily="18" charset="0"/>
              </a:rPr>
              <a:t> app.</a:t>
            </a:r>
          </a:p>
          <a:p>
            <a:endParaRPr lang="en-SG" sz="24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endParaRPr lang="en-SG" sz="2400" dirty="0">
              <a:effectLst/>
              <a:ea typeface="Times New Roman" panose="02020603050405020304" pitchFamily="18" charset="0"/>
            </a:endParaRPr>
          </a:p>
          <a:p>
            <a:pPr marL="360363" lvl="0" indent="-360363">
              <a:buAutoNum type="arabicParenR" startAt="4"/>
            </a:pPr>
            <a:endParaRPr lang="en-SG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116802-F582-4B72-9624-6514EF7822BF}"/>
              </a:ext>
            </a:extLst>
          </p:cNvPr>
          <p:cNvSpPr txBox="1"/>
          <p:nvPr/>
        </p:nvSpPr>
        <p:spPr>
          <a:xfrm>
            <a:off x="-1" y="0"/>
            <a:ext cx="10845210" cy="58477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SG" sz="3200" b="1" u="sng" dirty="0">
                <a:solidFill>
                  <a:srgbClr val="0000FF"/>
                </a:solidFill>
              </a:rPr>
              <a:t>THE COACH OR COACH-CUM-STEER </a:t>
            </a:r>
            <a:r>
              <a:rPr lang="en-SG" sz="2000" b="1" u="sng" dirty="0">
                <a:solidFill>
                  <a:srgbClr val="0000FF"/>
                </a:solidFill>
              </a:rPr>
              <a:t>(updated on 25 Aug 2023)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2CE4582-C1D8-4274-9E79-7111B4476F8A}"/>
              </a:ext>
            </a:extLst>
          </p:cNvPr>
          <p:cNvGrpSpPr/>
          <p:nvPr/>
        </p:nvGrpSpPr>
        <p:grpSpPr>
          <a:xfrm>
            <a:off x="7198242" y="3343940"/>
            <a:ext cx="4976750" cy="3498111"/>
            <a:chOff x="7110168" y="1382239"/>
            <a:chExt cx="4885674" cy="260069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21A07590-1C4E-424C-BF7A-9150DA46E3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110168" y="1382239"/>
              <a:ext cx="4885674" cy="2600696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4B18ED0-ABB0-4E2C-9B02-23502DFD7FD4}"/>
                </a:ext>
              </a:extLst>
            </p:cNvPr>
            <p:cNvGrpSpPr/>
            <p:nvPr/>
          </p:nvGrpSpPr>
          <p:grpSpPr>
            <a:xfrm>
              <a:off x="9949287" y="1454536"/>
              <a:ext cx="1982709" cy="570368"/>
              <a:chOff x="7297093" y="203255"/>
              <a:chExt cx="1982709" cy="570368"/>
            </a:xfrm>
          </p:grpSpPr>
          <p:sp>
            <p:nvSpPr>
              <p:cNvPr id="5" name="Thought Bubble: Cloud 4">
                <a:extLst>
                  <a:ext uri="{FF2B5EF4-FFF2-40B4-BE49-F238E27FC236}">
                    <a16:creationId xmlns:a16="http://schemas.microsoft.com/office/drawing/2014/main" id="{1A14BCA5-41AD-4808-A3B1-41FFFB6E3B4D}"/>
                  </a:ext>
                </a:extLst>
              </p:cNvPr>
              <p:cNvSpPr/>
              <p:nvPr/>
            </p:nvSpPr>
            <p:spPr>
              <a:xfrm>
                <a:off x="7297093" y="203255"/>
                <a:ext cx="1982709" cy="570368"/>
              </a:xfrm>
              <a:prstGeom prst="cloudCallout">
                <a:avLst>
                  <a:gd name="adj1" fmla="val -50513"/>
                  <a:gd name="adj2" fmla="val 84722"/>
                </a:avLst>
              </a:prstGeom>
              <a:solidFill>
                <a:schemeClr val="tx1">
                  <a:alpha val="32000"/>
                </a:schemeClr>
              </a:solidFill>
              <a:ln>
                <a:solidFill>
                  <a:srgbClr val="FF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F33FB36-03AE-42EE-8AC1-D9E29543E3C2}"/>
                  </a:ext>
                </a:extLst>
              </p:cNvPr>
              <p:cNvSpPr txBox="1"/>
              <p:nvPr/>
            </p:nvSpPr>
            <p:spPr>
              <a:xfrm>
                <a:off x="7683954" y="273961"/>
                <a:ext cx="120898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i="1" dirty="0">
                    <a:solidFill>
                      <a:srgbClr val="FFFF00"/>
                    </a:solidFill>
                  </a:rPr>
                  <a:t>Listen to me </a:t>
                </a:r>
                <a:r>
                  <a:rPr lang="en-US" sz="1100" b="1" i="1" dirty="0" err="1">
                    <a:solidFill>
                      <a:srgbClr val="FFFF00"/>
                    </a:solidFill>
                  </a:rPr>
                  <a:t>leh</a:t>
                </a:r>
                <a:r>
                  <a:rPr lang="en-US" sz="1100" b="1" i="1" dirty="0">
                    <a:solidFill>
                      <a:srgbClr val="FFFF00"/>
                    </a:solidFill>
                  </a:rPr>
                  <a:t>…</a:t>
                </a:r>
              </a:p>
              <a:p>
                <a:r>
                  <a:rPr lang="en-US" sz="1100" b="1" i="1" dirty="0">
                    <a:solidFill>
                      <a:srgbClr val="FFFF00"/>
                    </a:solidFill>
                  </a:rPr>
                  <a:t>Please </a:t>
                </a:r>
                <a:r>
                  <a:rPr lang="en-US" sz="1100" b="1" i="1" dirty="0" err="1">
                    <a:solidFill>
                      <a:srgbClr val="FFFF00"/>
                    </a:solidFill>
                  </a:rPr>
                  <a:t>laa</a:t>
                </a:r>
                <a:endParaRPr lang="en-US" sz="1100" b="1" i="1" dirty="0">
                  <a:solidFill>
                    <a:srgbClr val="FFFF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3783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7517</TotalTime>
  <Words>205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321</cp:revision>
  <dcterms:created xsi:type="dcterms:W3CDTF">2020-12-23T04:02:49Z</dcterms:created>
  <dcterms:modified xsi:type="dcterms:W3CDTF">2023-08-25T06:44:51Z</dcterms:modified>
</cp:coreProperties>
</file>